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4285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286000"/>
            <a:ext cx="12801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FFFFFF"/>
                </a:solidFill>
              </a:defRPr>
            </a:pPr>
            <a:r>
              <a:t>SRA Metadata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931920"/>
            <a:ext cx="12801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C8DCFF"/>
                </a:solidFill>
              </a:defRPr>
            </a:pPr>
            <a:r>
              <a:t>Comprehensive Analysis of Illumina Sequencing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212080"/>
            <a:ext cx="12801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B4C8F0"/>
                </a:solidFill>
              </a:defRPr>
            </a:pPr>
            <a:r>
              <a:t>November 18,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Sample Demographics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Sample Demographics</a:t>
            </a:r>
          </a:p>
        </p:txBody>
      </p:sp>
      <p:pic>
        <p:nvPicPr>
          <p:cNvPr id="3" name="Picture 2" descr="06_sex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06b_sex_distribution_p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Metadata Completeness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Metadata Completeness</a:t>
            </a:r>
          </a:p>
        </p:txBody>
      </p:sp>
      <p:pic>
        <p:nvPicPr>
          <p:cNvPr id="3" name="Picture 2" descr="07_metadata_complete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23_completeness_distribu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Metadata Completeness</a:t>
            </a:r>
          </a:p>
        </p:txBody>
      </p:sp>
      <p:pic>
        <p:nvPicPr>
          <p:cNvPr id="3" name="Picture 2" descr="24_completeness_catego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37160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Contributing Organizations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Contributing Organizations</a:t>
            </a:r>
          </a:p>
        </p:txBody>
      </p:sp>
      <p:pic>
        <p:nvPicPr>
          <p:cNvPr id="3" name="Picture 2" descr="08_top_organiza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37160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Data Correlations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Data Correlations</a:t>
            </a:r>
          </a:p>
        </p:txBody>
      </p:sp>
      <p:pic>
        <p:nvPicPr>
          <p:cNvPr id="3" name="Picture 2" descr="09_correlat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37160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Disease Distribution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 b="1"/>
            </a:pPr>
            <a:r>
              <a:t>Dataset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1828800"/>
            <a:ext cx="109728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defRPr sz="2800" b="1">
                <a:solidFill>
                  <a:srgbClr val="283C64"/>
                </a:solidFill>
              </a:defRPr>
            </a:pPr>
            <a:r>
              <a:t>📊 Total SRA Runs: 2,880</a:t>
            </a:r>
          </a:p>
          <a:p>
            <a:pPr>
              <a:spcBef>
                <a:spcPts val="1200"/>
              </a:spcBef>
              <a:defRPr sz="2800" b="1">
                <a:solidFill>
                  <a:srgbClr val="283C64"/>
                </a:solidFill>
              </a:defRPr>
            </a:pPr>
            <a:r>
              <a:t>👥 Unique Samples (Patients): 2,712</a:t>
            </a:r>
          </a:p>
          <a:p>
            <a:pPr>
              <a:spcBef>
                <a:spcPts val="1200"/>
              </a:spcBef>
              <a:defRPr sz="2800" b="1">
                <a:solidFill>
                  <a:srgbClr val="283C64"/>
                </a:solidFill>
              </a:defRPr>
            </a:pPr>
            <a:r>
              <a:t>📈 Average Runs per Sample: 1.06</a:t>
            </a:r>
          </a:p>
          <a:p>
            <a:pPr>
              <a:spcBef>
                <a:spcPts val="1200"/>
              </a:spcBef>
              <a:defRPr sz="2800" b="1">
                <a:solidFill>
                  <a:srgbClr val="283C64"/>
                </a:solidFill>
              </a:defRPr>
            </a:pPr>
            <a:r>
              <a:t>🔄 Samples with Multiple Runs: 87 (3.2%)</a:t>
            </a:r>
          </a:p>
          <a:p>
            <a:pPr>
              <a:spcBef>
                <a:spcPts val="1200"/>
              </a:spcBef>
              <a:defRPr sz="2800" b="1">
                <a:solidFill>
                  <a:srgbClr val="283C64"/>
                </a:solidFill>
              </a:defRPr>
            </a:pPr>
            <a:r>
              <a:t>📋 Total Metadata Columns: 300</a:t>
            </a:r>
          </a:p>
          <a:p>
            <a:pPr>
              <a:spcBef>
                <a:spcPts val="1200"/>
              </a:spcBef>
              <a:defRPr sz="2800" b="1">
                <a:solidFill>
                  <a:srgbClr val="283C64"/>
                </a:solidFill>
              </a:defRPr>
            </a:pPr>
            <a:r>
              <a:t>🧬 Phenotype Columns Analyzed: 27</a:t>
            </a:r>
          </a:p>
          <a:p>
            <a:pPr>
              <a:spcBef>
                <a:spcPts val="1200"/>
              </a:spcBef>
              <a:defRPr sz="2800" b="1">
                <a:solidFill>
                  <a:srgbClr val="283C64"/>
                </a:solidFill>
              </a:defRPr>
            </a:pPr>
            <a:r>
              <a:t>🔬 Platform: Illumina Only</a:t>
            </a:r>
          </a:p>
          <a:p>
            <a:pPr>
              <a:spcBef>
                <a:spcPts val="1200"/>
              </a:spcBef>
              <a:defRPr sz="2800" b="1">
                <a:solidFill>
                  <a:srgbClr val="283C64"/>
                </a:solidFill>
              </a:defRPr>
            </a:pPr>
            <a:r>
              <a:t>📊 Visualizations Generated: 45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Disease Distribution</a:t>
            </a:r>
          </a:p>
        </p:txBody>
      </p:sp>
      <p:pic>
        <p:nvPicPr>
          <p:cNvPr id="3" name="Picture 2" descr="10_disease_distributio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11_disease_distribution_p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Tissue Types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Tissue Types</a:t>
            </a:r>
          </a:p>
        </p:txBody>
      </p:sp>
      <p:pic>
        <p:nvPicPr>
          <p:cNvPr id="3" name="Picture 2" descr="12_tissue_distributio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13_tissue_distribution_p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Correlation Analysis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Correlation Analysis</a:t>
            </a:r>
          </a:p>
        </p:txBody>
      </p:sp>
      <p:pic>
        <p:nvPicPr>
          <p:cNvPr id="3" name="Picture 2" descr="17_scatter_spots_vs_bas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37160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Study-Level Analysis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Study-Level Analysis</a:t>
            </a:r>
          </a:p>
        </p:txBody>
      </p:sp>
      <p:pic>
        <p:nvPicPr>
          <p:cNvPr id="3" name="Picture 2" descr="18_study_size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19_top_studi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Library Layout Comparison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Library Layout Comparison</a:t>
            </a:r>
          </a:p>
        </p:txBody>
      </p:sp>
      <p:pic>
        <p:nvPicPr>
          <p:cNvPr id="3" name="Picture 2" descr="20_library_layout_viol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37160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Patient Demographics Details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Sequencing Instruments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Patient Demographics Details</a:t>
            </a:r>
          </a:p>
        </p:txBody>
      </p:sp>
      <p:pic>
        <p:nvPicPr>
          <p:cNvPr id="3" name="Picture 2" descr="22_patient_demographics_complete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37160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Column Categories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Column Categories</a:t>
            </a:r>
          </a:p>
        </p:txBody>
      </p:sp>
      <p:pic>
        <p:nvPicPr>
          <p:cNvPr id="3" name="Picture 2" descr="25_column_categories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26_column_categories_p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Technical Parameters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Technical Parameters</a:t>
            </a:r>
          </a:p>
        </p:txBody>
      </p:sp>
      <p:pic>
        <p:nvPicPr>
          <p:cNvPr id="3" name="Picture 2" descr="27_library_layo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28_library_selec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Technical Parameters</a:t>
            </a:r>
          </a:p>
        </p:txBody>
      </p:sp>
      <p:pic>
        <p:nvPicPr>
          <p:cNvPr id="3" name="Picture 2" descr="29_library_sour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30_platform_type_p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Quality Metrics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Quality Metrics</a:t>
            </a:r>
          </a:p>
        </p:txBody>
      </p:sp>
      <p:pic>
        <p:nvPicPr>
          <p:cNvPr id="3" name="Picture 2" descr="32_core_metadata_complete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37160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Statistical Summary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Statistical Summary</a:t>
            </a:r>
          </a:p>
        </p:txBody>
      </p:sp>
      <p:pic>
        <p:nvPicPr>
          <p:cNvPr id="3" name="Picture 2" descr="33_statistical_summary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37160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Sequencing Instruments</a:t>
            </a:r>
          </a:p>
        </p:txBody>
      </p:sp>
      <p:pic>
        <p:nvPicPr>
          <p:cNvPr id="3" name="Picture 2" descr="01_instrument_distribution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02_instrument_distribution_p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Dataset Summary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Dataset Summary</a:t>
            </a:r>
          </a:p>
        </p:txBody>
      </p:sp>
      <p:pic>
        <p:nvPicPr>
          <p:cNvPr id="3" name="Picture 2" descr="34_dataset_summa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37160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Sample-Level Analysis (Patient Deduplication)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Sample-Level Analysis (Patient Deduplication)</a:t>
            </a:r>
          </a:p>
        </p:txBody>
      </p:sp>
      <p:pic>
        <p:nvPicPr>
          <p:cNvPr id="3" name="Picture 2" descr="43_runs_per_sample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44_runs_vs_samples_comparis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Sample-Level Analysis (Patient Deduplication)</a:t>
            </a:r>
          </a:p>
        </p:txBody>
      </p:sp>
      <p:pic>
        <p:nvPicPr>
          <p:cNvPr id="3" name="Picture 2" descr="45_top_samples_by_ru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371600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Comprehensive Phenotype Analysis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Comprehensive Phenotype Analysis</a:t>
            </a:r>
          </a:p>
        </p:txBody>
      </p:sp>
      <p:pic>
        <p:nvPicPr>
          <p:cNvPr id="3" name="Picture 2" descr="46_phenotype_data_completene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47_sex_distribution_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Comprehensive Phenotype Analysis</a:t>
            </a:r>
          </a:p>
        </p:txBody>
      </p:sp>
      <p:pic>
        <p:nvPicPr>
          <p:cNvPr id="3" name="Picture 2" descr="48_age_distribution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49_disease_distribution_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Comprehensive Phenotype Analysis</a:t>
            </a:r>
          </a:p>
        </p:txBody>
      </p:sp>
      <p:pic>
        <p:nvPicPr>
          <p:cNvPr id="3" name="Picture 2" descr="50_tissue_distribution_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51_treatment_distribution_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Comprehensive Phenotype Analysis</a:t>
            </a:r>
          </a:p>
        </p:txBody>
      </p:sp>
      <p:pic>
        <p:nvPicPr>
          <p:cNvPr id="3" name="Picture 2" descr="52_condition_distribution_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53_diagnosis_distribution_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Library Preparation Strategies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Comprehensive Phenotype Analysis</a:t>
            </a:r>
          </a:p>
        </p:txBody>
      </p:sp>
      <p:pic>
        <p:nvPicPr>
          <p:cNvPr id="3" name="Picture 2" descr="54_disease_state_distribution_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55_phenotype_diversity_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Library Preparation Strategies</a:t>
            </a:r>
          </a:p>
        </p:txBody>
      </p:sp>
      <p:pic>
        <p:nvPicPr>
          <p:cNvPr id="3" name="Picture 2" descr="03_library_strategy_b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04_library_strategy_p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C507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3200400"/>
            <a:ext cx="12801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Sequencing Depth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Sequencing Depth Analysis</a:t>
            </a:r>
          </a:p>
        </p:txBody>
      </p:sp>
      <p:pic>
        <p:nvPicPr>
          <p:cNvPr id="3" name="Picture 2" descr="05_sequencing_depth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6583680" cy="6675120"/>
          </a:xfrm>
          <a:prstGeom prst="rect">
            <a:avLst/>
          </a:prstGeom>
        </p:spPr>
      </p:pic>
      <p:pic>
        <p:nvPicPr>
          <p:cNvPr id="4" name="Picture 3" descr="05b_sequencing_depth_viol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0" y="1097280"/>
            <a:ext cx="658368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37160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83C64"/>
                </a:solidFill>
              </a:defRPr>
            </a:pPr>
            <a:r>
              <a:t>Sequencing Depth Analysis</a:t>
            </a:r>
          </a:p>
        </p:txBody>
      </p:sp>
      <p:pic>
        <p:nvPicPr>
          <p:cNvPr id="3" name="Picture 2" descr="05c_total_bases_hist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13716000" cy="6675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